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8" r:id="rId3"/>
    <p:sldId id="322" r:id="rId4"/>
    <p:sldId id="325" r:id="rId5"/>
    <p:sldId id="326" r:id="rId6"/>
    <p:sldId id="327" r:id="rId7"/>
    <p:sldId id="328" r:id="rId8"/>
    <p:sldId id="324" r:id="rId9"/>
    <p:sldId id="329" r:id="rId10"/>
    <p:sldId id="320" r:id="rId11"/>
    <p:sldId id="330" r:id="rId12"/>
    <p:sldId id="331" r:id="rId13"/>
    <p:sldId id="332" r:id="rId14"/>
    <p:sldId id="333" r:id="rId15"/>
    <p:sldId id="334" r:id="rId16"/>
    <p:sldId id="319" r:id="rId17"/>
    <p:sldId id="335" r:id="rId18"/>
    <p:sldId id="336" r:id="rId19"/>
    <p:sldId id="337" r:id="rId20"/>
    <p:sldId id="317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probabilistic Language of Thought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  <p:pic>
        <p:nvPicPr>
          <p:cNvPr id="7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93D5427F-0550-4164-884A-A48F9085D3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  <p:pic>
        <p:nvPicPr>
          <p:cNvPr id="7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B37013AC-F436-4C7D-A80E-CB059D165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05/07/2022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C04A-A56F-4FEA-AABF-829C4A917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Probabilistic program induction of symbols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940A8-1628-4127-9CB4-F528998C5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693897" cy="23415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Or: More complex models!</a:t>
            </a:r>
          </a:p>
          <a:p>
            <a:pPr algn="l"/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sz="1600" i="1" dirty="0"/>
              <a:t>The Language of Thought: computational cognitive science approaches to category learning</a:t>
            </a:r>
          </a:p>
          <a:p>
            <a:pPr marL="285750" indent="-285750" algn="l">
              <a:buFontTx/>
              <a:buChar char="-"/>
            </a:pPr>
            <a:r>
              <a:rPr lang="en-US" sz="1600" dirty="0"/>
              <a:t>Who: Fausto Carcassi</a:t>
            </a:r>
          </a:p>
          <a:p>
            <a:pPr marL="285750" indent="-285750" algn="l">
              <a:buFontTx/>
              <a:buChar char="-"/>
            </a:pPr>
            <a:r>
              <a:rPr lang="en-US" sz="1600" dirty="0"/>
              <a:t>When: Sommer semester 2022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00950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319A-04B4-3349-DB5F-90E2C5D3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Overlan</a:t>
            </a:r>
            <a:r>
              <a:rPr lang="en-US" dirty="0"/>
              <a:t> et al (2017), </a:t>
            </a:r>
            <a:r>
              <a:rPr lang="en-US" i="1" dirty="0"/>
              <a:t>Learning abstract visual concepts via probabilistic program induction in a Language of Thought</a:t>
            </a:r>
          </a:p>
          <a:p>
            <a:r>
              <a:rPr lang="en-US" dirty="0"/>
              <a:t>Last week, we have seen a model that can learn and do various other things with handwritten characters.</a:t>
            </a:r>
          </a:p>
          <a:p>
            <a:r>
              <a:rPr lang="en-US" dirty="0"/>
              <a:t>Now let’s see if we can work with something else in the visual modality, namely the structure of 3-d objects.</a:t>
            </a:r>
          </a:p>
          <a:p>
            <a:r>
              <a:rPr lang="en-US" dirty="0"/>
              <a:t>Suppose we have the following primitive objects, and we can combine them in various ways: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1975A-5275-3432-2D8C-D7B2DE14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08" y="5105271"/>
            <a:ext cx="5245057" cy="13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AD0-6339-B375-DFD1-FCE603F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319A-04B4-3349-DB5F-90E2C5D3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0013"/>
          </a:xfrm>
        </p:spPr>
        <p:txBody>
          <a:bodyPr>
            <a:normAutofit/>
          </a:bodyPr>
          <a:lstStyle/>
          <a:p>
            <a:r>
              <a:rPr lang="en-US" dirty="0"/>
              <a:t>For instance, we can produce the following categories: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each category identifies a </a:t>
            </a:r>
            <a:r>
              <a:rPr lang="en-US" i="1" dirty="0"/>
              <a:t>class</a:t>
            </a:r>
            <a:r>
              <a:rPr lang="en-US" dirty="0"/>
              <a:t> of objects!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DA938-6C7F-BE3E-5601-6B0AEE8D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41" y="2807336"/>
            <a:ext cx="6043184" cy="27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4743-B357-2DAF-6098-C97C6CF4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06EEE-C0EF-43B3-DF8C-C07238EF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66" y="1985506"/>
            <a:ext cx="5997460" cy="44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25F0-07BE-A81A-99C4-620394C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934BC-59ED-E39B-18DD-66C27C07E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a grammar for this look like?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A812A-0E8A-E4CF-E739-BB05699D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01" y="2496791"/>
            <a:ext cx="6778577" cy="41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9167-72FE-27E5-8AF4-BD0DE8993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derivation and some categories: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63553-5070-9F2A-F9EE-EFC1AC3A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2" y="3090002"/>
            <a:ext cx="4752932" cy="322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41774-610D-18B7-820B-F58850ED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84" y="3211499"/>
            <a:ext cx="2582192" cy="86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3F5D4-18BC-BB68-6F29-A48B9378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386" y="3211499"/>
            <a:ext cx="5954243" cy="27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6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1AF-0F90-E864-8BF8-2B4C022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Concept Learning in an </a:t>
            </a:r>
            <a:r>
              <a:rPr lang="en-US" dirty="0" err="1"/>
              <a:t>LoT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8CE0-8CD2-98F5-2461-CA922F6D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5" y="1582060"/>
            <a:ext cx="8294755" cy="2647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19830-8CD6-93A1-B730-15026B9F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313" y="2409624"/>
            <a:ext cx="7654953" cy="2404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DF51E0-9A5D-C2E8-A4D8-BEA22F12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54" y="3105611"/>
            <a:ext cx="7582557" cy="235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6503F2-868C-303B-285D-1D23626E7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452" y="3956421"/>
            <a:ext cx="7540643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6070-EAFB-63C5-6184-6713EE89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4FC1-DF76-1B47-ABE9-686C32FC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Planton</a:t>
            </a:r>
            <a:r>
              <a:rPr lang="en-US" dirty="0"/>
              <a:t> et al (2021), </a:t>
            </a:r>
            <a:r>
              <a:rPr lang="en-US" i="1" dirty="0"/>
              <a:t>A theory of memory for binary sequences: Evidence for a mental compression algorithm in humans</a:t>
            </a:r>
          </a:p>
          <a:p>
            <a:r>
              <a:rPr lang="en-US" dirty="0"/>
              <a:t>The scope here is to understand how humans deal with </a:t>
            </a:r>
            <a:r>
              <a:rPr lang="en-US" i="1" dirty="0"/>
              <a:t>binary</a:t>
            </a:r>
            <a:r>
              <a:rPr lang="en-US" dirty="0"/>
              <a:t> </a:t>
            </a:r>
            <a:r>
              <a:rPr lang="en-US" i="1" dirty="0"/>
              <a:t>sequences</a:t>
            </a:r>
            <a:r>
              <a:rPr lang="en-US" dirty="0"/>
              <a:t>, i.e. sequences composed of only two elements.</a:t>
            </a:r>
          </a:p>
          <a:p>
            <a:pPr lvl="1"/>
            <a:r>
              <a:rPr lang="en-US" dirty="0"/>
              <a:t>For instance, {0,1}*</a:t>
            </a:r>
          </a:p>
          <a:p>
            <a:pPr lvl="1"/>
            <a:r>
              <a:rPr lang="en-US" dirty="0"/>
              <a:t>But not that it doesn’t need to be symbols. E.g. it can be two pitches.</a:t>
            </a:r>
          </a:p>
          <a:p>
            <a:r>
              <a:rPr lang="en-US" dirty="0"/>
              <a:t>Much literature has been devoted to understand how humans learn these.</a:t>
            </a:r>
          </a:p>
          <a:p>
            <a:r>
              <a:rPr lang="en-US" dirty="0"/>
              <a:t>Usually, the general strategy is to find a mechanism where strings can be encoded, which explains how long strings can be learned, which would be impossible with pure memorization.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810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7E42-67C5-B46D-02D0-338014E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C3D-7677-E73C-0116-45803D96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we’ll use an </a:t>
            </a:r>
            <a:r>
              <a:rPr lang="en-US" dirty="0" err="1"/>
              <a:t>LoT</a:t>
            </a:r>
            <a:r>
              <a:rPr lang="en-US" dirty="0"/>
              <a:t> where each sentence can encode a binary series. For instance: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Staying (“+0”)</a:t>
            </a:r>
          </a:p>
          <a:p>
            <a:pPr lvl="1"/>
            <a:r>
              <a:rPr lang="en-US" dirty="0"/>
              <a:t>Moving to the other item (here denoted ‘b’)</a:t>
            </a:r>
          </a:p>
          <a:p>
            <a:pPr lvl="1"/>
            <a:r>
              <a:rPr lang="en-US" dirty="0"/>
              <a:t>Repetition (“^n”, where n is any number), </a:t>
            </a:r>
          </a:p>
          <a:p>
            <a:pPr lvl="2"/>
            <a:r>
              <a:rPr lang="en-US" dirty="0"/>
              <a:t>Possibly with a variation in the starting point </a:t>
            </a:r>
          </a:p>
          <a:p>
            <a:pPr lvl="2"/>
            <a:r>
              <a:rPr lang="en-US" dirty="0"/>
              <a:t>Denoted by &lt;x&gt; where x is an elementary instruction, either +0 or b </a:t>
            </a:r>
          </a:p>
          <a:p>
            <a:pPr lvl="1"/>
            <a:r>
              <a:rPr lang="en-US" dirty="0"/>
              <a:t>Embedding of expressions is represented by brackets (“[. . ..]”) and concatenation by commas (“,”).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52507-8765-10EB-F8BD-275E64D2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93" y="2337315"/>
            <a:ext cx="9243861" cy="1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CD29-FFA0-25CE-4194-BF759BE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E653-FF9E-8185-28EC-A455634F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83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‘Sequence violation’ experimental paradigm: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basic hypothesis was that, for equal sequence length, error rate and response time in violation detection would increase with sequence complexity.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F1526-F34E-B04D-01FF-8A55FAE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79" y="2336660"/>
            <a:ext cx="7526198" cy="28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060-72F7-008F-2D84-1D29D32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in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E953-D8A4-CC3D-E1BC-9369777B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90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the results of the first experiment</a:t>
            </a:r>
          </a:p>
          <a:p>
            <a:r>
              <a:rPr lang="en-US" dirty="0"/>
              <a:t>Participants were asked subjective complexity (left)</a:t>
            </a:r>
          </a:p>
          <a:p>
            <a:r>
              <a:rPr lang="en-US" dirty="0"/>
              <a:t>And to identify deviations in:</a:t>
            </a:r>
          </a:p>
          <a:p>
            <a:r>
              <a:rPr lang="en-US" dirty="0"/>
              <a:t>Sequence deviants</a:t>
            </a:r>
          </a:p>
          <a:p>
            <a:pPr lvl="1"/>
            <a:r>
              <a:rPr lang="en-US" dirty="0"/>
              <a:t>A note is replaces with the other note</a:t>
            </a:r>
          </a:p>
          <a:p>
            <a:r>
              <a:rPr lang="en-US" dirty="0" err="1"/>
              <a:t>Superdeviant</a:t>
            </a:r>
            <a:endParaRPr lang="en-US" dirty="0"/>
          </a:p>
          <a:p>
            <a:pPr lvl="1"/>
            <a:r>
              <a:rPr lang="en-US" dirty="0"/>
              <a:t>A new note is introduced</a:t>
            </a:r>
          </a:p>
          <a:p>
            <a:r>
              <a:rPr lang="en-US" dirty="0"/>
              <a:t>LISAS: Linear Integrated Speed-Accuracy Score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0774-9583-AB15-5357-6BBC6774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24" y="2481942"/>
            <a:ext cx="6114537" cy="32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3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C766-0E00-7A7F-5339-A070CC7C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A4C82-9E9E-0718-D243-CB0B5ABA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week, we have seen two applications of the idea of </a:t>
            </a:r>
            <a:r>
              <a:rPr lang="en-US" dirty="0" err="1"/>
              <a:t>pLoT</a:t>
            </a:r>
            <a:r>
              <a:rPr lang="en-US" dirty="0"/>
              <a:t> to new conceptual domains: handwritten digits and kinship systems.</a:t>
            </a:r>
          </a:p>
          <a:p>
            <a:r>
              <a:rPr lang="en-US" dirty="0"/>
              <a:t>This week, we’ll look at a few more applications.</a:t>
            </a:r>
          </a:p>
          <a:p>
            <a:r>
              <a:rPr lang="en-US" dirty="0"/>
              <a:t>It’ll be a bit of a whirlwind!</a:t>
            </a:r>
          </a:p>
          <a:p>
            <a:r>
              <a:rPr lang="en-US" dirty="0"/>
              <a:t>We will look at:</a:t>
            </a:r>
          </a:p>
          <a:p>
            <a:pPr lvl="1"/>
            <a:r>
              <a:rPr lang="en-US" dirty="0"/>
              <a:t>Learning numerals in an </a:t>
            </a:r>
            <a:r>
              <a:rPr lang="en-US" dirty="0" err="1"/>
              <a:t>LoT</a:t>
            </a:r>
            <a:endParaRPr lang="en-US" dirty="0"/>
          </a:p>
          <a:p>
            <a:pPr lvl="1"/>
            <a:r>
              <a:rPr lang="en-US" dirty="0"/>
              <a:t>Learning abstract visual concepts in an </a:t>
            </a:r>
            <a:r>
              <a:rPr lang="en-US" dirty="0" err="1"/>
              <a:t>LoT</a:t>
            </a:r>
            <a:endParaRPr lang="en-US" dirty="0"/>
          </a:p>
          <a:p>
            <a:pPr lvl="1"/>
            <a:r>
              <a:rPr lang="en-US" dirty="0"/>
              <a:t>Learning sequences in an </a:t>
            </a:r>
            <a:r>
              <a:rPr lang="en-US" dirty="0" err="1"/>
              <a:t>LoT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221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5907-6BCB-5D4C-F870-5487F545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B97F-96B3-5D3A-30ED-4B4A986E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week, we saw some other applications of the </a:t>
            </a:r>
            <a:r>
              <a:rPr lang="en-US" dirty="0" err="1"/>
              <a:t>pLoT</a:t>
            </a:r>
            <a:r>
              <a:rPr lang="en-US" dirty="0"/>
              <a:t> idea</a:t>
            </a:r>
          </a:p>
          <a:p>
            <a:r>
              <a:rPr lang="en-US" dirty="0"/>
              <a:t>First, we saw a model of numeral acquisition</a:t>
            </a:r>
          </a:p>
          <a:p>
            <a:r>
              <a:rPr lang="en-US" dirty="0"/>
              <a:t>Then, a model of learning visual concepts (categories of 3-d objects)</a:t>
            </a:r>
          </a:p>
          <a:p>
            <a:pPr lvl="1"/>
            <a:r>
              <a:rPr lang="en-US" dirty="0"/>
              <a:t>This could easily be extended, if you’re into 3-d rendering</a:t>
            </a:r>
          </a:p>
          <a:p>
            <a:pPr lvl="1"/>
            <a:r>
              <a:rPr lang="en-US" dirty="0"/>
              <a:t>Possible final project?</a:t>
            </a:r>
          </a:p>
          <a:p>
            <a:r>
              <a:rPr lang="en-US" dirty="0"/>
              <a:t>Finally, we saw a model of learning binary sequences of tones</a:t>
            </a:r>
          </a:p>
          <a:p>
            <a:r>
              <a:rPr lang="en-US" dirty="0"/>
              <a:t>In the lab this week, we’ll try to implement a model from scratch</a:t>
            </a:r>
          </a:p>
          <a:p>
            <a:pPr lvl="1"/>
            <a:r>
              <a:rPr lang="en-US" dirty="0"/>
              <a:t>I am not going to prepare beforehand so we can all write it together</a:t>
            </a:r>
          </a:p>
          <a:p>
            <a:r>
              <a:rPr lang="en-US" dirty="0"/>
              <a:t>Next week is the last week, so the lecture is going to be a review of what we’ve done, with some concluding remarks on the general project.</a:t>
            </a:r>
          </a:p>
          <a:p>
            <a:r>
              <a:rPr lang="en-US" dirty="0"/>
              <a:t>In the lab next week we’ll implement </a:t>
            </a:r>
            <a:r>
              <a:rPr lang="en-US"/>
              <a:t>another model.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82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13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Piantadosi et al (2012), </a:t>
            </a:r>
            <a:r>
              <a:rPr lang="en-US" i="1" dirty="0"/>
              <a:t>Bootstrapping in a language of thought: A formal model of numerical concept learning</a:t>
            </a:r>
            <a:r>
              <a:rPr lang="en-US" dirty="0"/>
              <a:t>.</a:t>
            </a:r>
          </a:p>
          <a:p>
            <a:r>
              <a:rPr lang="en-US" dirty="0"/>
              <a:t>Children exhibit very regular patterns in the way they learn number systems.</a:t>
            </a:r>
          </a:p>
          <a:p>
            <a:r>
              <a:rPr lang="en-US" dirty="0"/>
              <a:t>The first learn to recognize small sets of size 1, then 2, then 3, etc.</a:t>
            </a:r>
          </a:p>
          <a:p>
            <a:pPr lvl="1"/>
            <a:r>
              <a:rPr lang="en-US" sz="1800" dirty="0"/>
              <a:t>In Carey’s formulation, early number-word meanings are represented using mental models of small sets. For instance two-knowers might have a mental model of ‘‘one’’ as {X} and ‘‘two’’ as {X, X}. These representations rely on children’s ability for enriched parallel individuation, a representational capacity that Le </a:t>
            </a:r>
            <a:r>
              <a:rPr lang="en-US" sz="1800" dirty="0" err="1"/>
              <a:t>Corre</a:t>
            </a:r>
            <a:r>
              <a:rPr lang="en-US" sz="1800" dirty="0"/>
              <a:t> and Carey (2007) argue can individuate objects, manipulate sets, and compare sets using one-to-one correspondence. Subset-knowers can, for instance, check if ‘‘two’’ applies to a set S by seeing if S can be put in one-to-one correspondence with their mental model of two, {X, X}</a:t>
            </a:r>
          </a:p>
          <a:p>
            <a:r>
              <a:rPr lang="en-US" dirty="0"/>
              <a:t>Then at about 3;6 they learn the full recursive system (Cardinal Principal learners)</a:t>
            </a:r>
          </a:p>
          <a:p>
            <a:r>
              <a:rPr lang="en-US" dirty="0"/>
              <a:t>This is a qualitative jump rather than continuous smooth progress.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546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if we can reproduce this qualitative conceptual jump with an </a:t>
            </a:r>
            <a:r>
              <a:rPr lang="en-US" dirty="0" err="1"/>
              <a:t>LoT</a:t>
            </a:r>
            <a:r>
              <a:rPr lang="en-US" dirty="0"/>
              <a:t>!</a:t>
            </a:r>
            <a:endParaRPr lang="en-US" i="1" dirty="0"/>
          </a:p>
          <a:p>
            <a:r>
              <a:rPr lang="en-US" dirty="0"/>
              <a:t>We have at least three choices for how to set up the </a:t>
            </a:r>
            <a:r>
              <a:rPr lang="en-US" dirty="0" err="1"/>
              <a:t>LoT</a:t>
            </a:r>
            <a:r>
              <a:rPr lang="en-US" dirty="0"/>
              <a:t>. Each sentence in the </a:t>
            </a:r>
            <a:r>
              <a:rPr lang="en-US" dirty="0" err="1"/>
              <a:t>LoT</a:t>
            </a:r>
            <a:r>
              <a:rPr lang="en-US" dirty="0"/>
              <a:t> could be:</a:t>
            </a:r>
          </a:p>
          <a:p>
            <a:pPr lvl="1"/>
            <a:r>
              <a:rPr lang="en-US" dirty="0"/>
              <a:t>A function from a number word to a predicate of sets</a:t>
            </a:r>
          </a:p>
          <a:p>
            <a:pPr lvl="1"/>
            <a:r>
              <a:rPr lang="en-US" dirty="0"/>
              <a:t>A function from a set to a number word</a:t>
            </a:r>
          </a:p>
          <a:p>
            <a:pPr lvl="1"/>
            <a:r>
              <a:rPr lang="en-US" dirty="0"/>
              <a:t>A function that constructs a set from the objects in the situation</a:t>
            </a:r>
          </a:p>
          <a:p>
            <a:r>
              <a:rPr lang="en-US" dirty="0"/>
              <a:t>Children can do all these three things, and there is no clear empirical evidence one way or the other.</a:t>
            </a:r>
          </a:p>
          <a:p>
            <a:r>
              <a:rPr lang="en-US" dirty="0"/>
              <a:t>In the paper, they go the second way: from a set to a number word.</a:t>
            </a:r>
          </a:p>
        </p:txBody>
      </p:sp>
    </p:spTree>
    <p:extLst>
      <p:ext uri="{BB962C8B-B14F-4D97-AF65-F5344CB8AC3E}">
        <p14:creationId xmlns:p14="http://schemas.microsoft.com/office/powerpoint/2010/main" val="39195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D75A-1DED-92BD-84A1-0A34E89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/>
              <a:t>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DBE6-EC03-5781-58D6-FD6AA9293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in the </a:t>
            </a:r>
            <a:r>
              <a:rPr lang="en-US" dirty="0" err="1"/>
              <a:t>LoT</a:t>
            </a:r>
            <a:r>
              <a:rPr lang="en-US" dirty="0"/>
              <a:t>:</a:t>
            </a:r>
            <a:endParaRPr lang="en-US" i="1" dirty="0"/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7064-6EF1-B2BA-FC72-BC210713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71" y="2549678"/>
            <a:ext cx="6743133" cy="32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F6C8-86C3-60D1-68D5-A866113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25D9-F800-D6AE-211B-B0DF6F229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Recursion is the only one that’s a bit complicated. What do you think the following does?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615D-C57F-BB81-2B3B-4037BAE6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52" y="2654927"/>
            <a:ext cx="2152837" cy="861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BCEDF-79D0-8847-9492-4F4B61A16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20"/>
          <a:stretch/>
        </p:blipFill>
        <p:spPr>
          <a:xfrm>
            <a:off x="1636484" y="3930565"/>
            <a:ext cx="4618827" cy="2343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E2C0E-F7FA-94BB-32D4-81A2175DD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56"/>
          <a:stretch/>
        </p:blipFill>
        <p:spPr>
          <a:xfrm>
            <a:off x="6521752" y="3937267"/>
            <a:ext cx="4618827" cy="20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6492-E985-9092-BBF5-EF1F5CEB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is pretty typical:</a:t>
                </a:r>
              </a:p>
              <a:p>
                <a:pPr lvl="1"/>
                <a:r>
                  <a:rPr lang="en-US" dirty="0"/>
                  <a:t>First, a set of objects is chosen from the universe of object, e.g. ‘cats’</a:t>
                </a:r>
              </a:p>
              <a:p>
                <a:pPr lvl="1"/>
                <a:r>
                  <a:rPr lang="en-US" dirty="0"/>
                  <a:t>Second, the hypothesis is evaluated on the set.</a:t>
                </a:r>
              </a:p>
              <a:p>
                <a:pPr lvl="1"/>
                <a:r>
                  <a:rPr lang="en-US" dirty="0"/>
                  <a:t>This can result either in a number word or ‘</a:t>
                </a:r>
                <a:r>
                  <a:rPr lang="en-US" dirty="0" err="1"/>
                  <a:t>undef</a:t>
                </a:r>
                <a:r>
                  <a:rPr lang="en-US" dirty="0"/>
                  <a:t>’</a:t>
                </a:r>
              </a:p>
              <a:p>
                <a:pPr lvl="1"/>
                <a:r>
                  <a:rPr lang="en-US" dirty="0"/>
                  <a:t>If the result is ‘</a:t>
                </a:r>
                <a:r>
                  <a:rPr lang="en-US" dirty="0" err="1"/>
                  <a:t>undef</a:t>
                </a:r>
                <a:r>
                  <a:rPr lang="en-US" dirty="0"/>
                  <a:t>’, a random number word is produced</a:t>
                </a:r>
              </a:p>
              <a:p>
                <a:pPr lvl="1"/>
                <a:r>
                  <a:rPr lang="en-US" dirty="0"/>
                  <a:t>If the result is a number word, the word is produced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 random word is picked.</a:t>
                </a:r>
              </a:p>
              <a:p>
                <a:r>
                  <a:rPr lang="en-US" dirty="0"/>
                  <a:t>Resulting likelihood function: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040FD-9934-1FDF-C2C8-330B63235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60964A-2140-0E1B-A50D-C17809D7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05" y="5176762"/>
            <a:ext cx="5857416" cy="11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8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CBD-C067-E9B4-1110-4E7DDD5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model also penalizes recursive functions with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Results look strikingly like human learning patterns: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particular, note all the hypotheses that are considered and then disregarded!</a:t>
                </a: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D4690-F3E2-9C75-80A8-4B83765D3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8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236E9F-100D-72F0-B4FC-B2EF5E94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42"/>
          <a:stretch/>
        </p:blipFill>
        <p:spPr>
          <a:xfrm>
            <a:off x="838200" y="2815773"/>
            <a:ext cx="5364945" cy="2129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651C5-59D4-3D8D-3FE6-0EA00D5F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6133950" y="2815773"/>
            <a:ext cx="5364945" cy="21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2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984C-02B0-2F81-2222-4085068E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Numerals with an </a:t>
            </a:r>
            <a:r>
              <a:rPr lang="en-US" dirty="0" err="1"/>
              <a:t>LoT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F111-D73E-FCBF-5C14-1BC97101A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</a:t>
            </a:r>
            <a:r>
              <a:rPr lang="en-US" dirty="0" err="1"/>
              <a:t>LoT</a:t>
            </a:r>
            <a:r>
              <a:rPr lang="en-US" dirty="0"/>
              <a:t> can also learn things like singular/plural morphology: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mod-n systems (e.g. days of the week)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DE1BF-8C58-0A3E-62F1-A217DB0F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4" y="2346054"/>
            <a:ext cx="3910175" cy="154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80FA0-2327-3AA6-8A59-CA4831A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46" y="4705654"/>
            <a:ext cx="5233908" cy="20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1195</Words>
  <Application>Microsoft Office PowerPoint</Application>
  <PresentationFormat>Widescreen</PresentationFormat>
  <Paragraphs>130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Georgia</vt:lpstr>
      <vt:lpstr>Office Theme</vt:lpstr>
      <vt:lpstr>Probabilistic program induction of symbols</vt:lpstr>
      <vt:lpstr>Where are we?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Learning Numerals with an LoT</vt:lpstr>
      <vt:lpstr>Visual Concept Learning in an LoT</vt:lpstr>
      <vt:lpstr>Visual Concept Learning in an LoT</vt:lpstr>
      <vt:lpstr>Visual Concept Learning in an LoT</vt:lpstr>
      <vt:lpstr>Visual Concept Learning in an LoT</vt:lpstr>
      <vt:lpstr>Visual Concept Learning in an LoT</vt:lpstr>
      <vt:lpstr>Visual Concept Learning in an LoT</vt:lpstr>
      <vt:lpstr>Sequence Learning in an LoT</vt:lpstr>
      <vt:lpstr>Sequence Learning in an LoT</vt:lpstr>
      <vt:lpstr>Sequence Learning in an LoT</vt:lpstr>
      <vt:lpstr>Sequence Learning in an LoT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512</cp:revision>
  <dcterms:created xsi:type="dcterms:W3CDTF">2022-03-28T11:58:41Z</dcterms:created>
  <dcterms:modified xsi:type="dcterms:W3CDTF">2022-07-06T16:21:07Z</dcterms:modified>
</cp:coreProperties>
</file>